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0" r:id="rId5"/>
    <p:sldId id="258" r:id="rId6"/>
    <p:sldId id="259" r:id="rId7"/>
    <p:sldId id="266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1208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627FF0-CC37-15E1-BF09-864190D438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060DA67-F642-D6BB-21D1-D2E8DCC844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84272B-690C-0BB2-2A2D-4E8BB13CFF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A6463C-894F-4BD7-ACB2-C2BBFC313D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550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29DC1E-A348-3B31-A34A-4DCE1C126C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F33E5B-B7A3-B0A4-78B8-D738C29A92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D9837E-C311-C1F8-92AB-7745FD7253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F88A12-48EC-410B-84D2-6963C5E537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22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8DCA24-B818-648D-564A-74189F5DF5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D85989-6142-A097-1D2C-370332BEE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6D6593-69A8-E4FC-BC73-F0BF1CD783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32611-FE01-400C-A3E8-85AF672B9F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7645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B278621-4F29-F487-D9B6-6B6EA51B73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B5D1FB1-01FC-6DA3-FC4A-3CB82B5CBC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2C20AB9-26D6-A988-5CD4-91A02D5B7C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186245-3F76-4E20-9F88-7BF67CE79F9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767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2B2B9B-4DF3-906F-3A29-739F986C81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C4DBDD-5224-AD09-0CA9-CB86858899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07B6B2-C6BC-A981-3847-98CA69CC32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AA2E9F-A7D6-414B-B547-A2972F767D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32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3DF67B-0A6E-7C47-C7D5-B1891A3C76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D71AF0-BE8D-40B3-833B-C50E692A6C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599D7E-9FEC-4D88-6B1D-A1CC53D789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4E47-69C0-414C-BA25-C2977A360A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136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D8E93-6BB1-ED9B-543B-EE73A9C7E6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D98DD-EC91-98CD-CF1E-5FCC13980E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7EDD6-6EAD-04F0-3262-5129DF8EE8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8D657-9DC5-4375-A177-C4E23BFF46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491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B40AB8C-C346-EEDA-0BA6-D034BD4A6B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02A56BF-8E51-669C-9E67-E7478EB00D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8C6907-130D-46CE-E790-7F92C574D4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99112D-DD4E-4A04-B6FC-29EDFDDF76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24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5DF735B-DE59-EE38-59C4-261DDA73E0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C286DB-CC6A-E095-C7E6-2771546A92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149B37-D142-4CF1-D68C-0CBE4ACDE9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6B35CC-6D70-4E6E-B4AF-0178B20F1C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0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B365B51-ADDB-63E0-3191-7D0994FEF9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8E809EB-C59C-F4A9-D813-E9AFBF35CF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D5ECF86-5EE5-74F0-AFC2-ACB7A1D5FC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2DEE6A-6F30-45B3-AFB5-26B2F8FB77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935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EA093-0E6B-7AAF-61BA-F186866304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07483-657C-56A2-D5D3-D4C5FA33DD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020D5-C7D8-D308-D544-D365BF284D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85EAF9-A873-4D61-8B52-A5F09177CC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37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BD2A53-4400-1452-C6C0-68E2C8CE5B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124E6-D96D-FE2B-9D72-44269A7E47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D3A27-9C99-6656-9FA6-6477BDA6CF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CFF2B3-23BC-487A-96BE-1F04547275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915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DB4A751-ED6F-ADFE-567D-AFEDC525E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06F0310-72CB-7C75-17B2-65FDFEA1D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C10AA78-554B-47EA-A900-B1A858DDD6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919AAF5-BA7E-AAAA-B234-C02FB4C7A89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214F106-7DF5-DC9C-E13F-C056670F1B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D8BDA236-E992-4633-9B02-0113F7DF4DD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5">
            <a:extLst>
              <a:ext uri="{FF2B5EF4-FFF2-40B4-BE49-F238E27FC236}">
                <a16:creationId xmlns:a16="http://schemas.microsoft.com/office/drawing/2014/main" id="{83DE8975-3D13-0E72-583A-05626C46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776288"/>
            <a:ext cx="4267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/>
              <a:t>实验五    双稳态触发器</a:t>
            </a:r>
          </a:p>
        </p:txBody>
      </p:sp>
      <p:sp>
        <p:nvSpPr>
          <p:cNvPr id="2051" name="Text Box 6">
            <a:extLst>
              <a:ext uri="{FF2B5EF4-FFF2-40B4-BE49-F238E27FC236}">
                <a16:creationId xmlns:a16="http://schemas.microsoft.com/office/drawing/2014/main" id="{D1DE2313-6861-19A1-B8B0-D44BB3C29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76400"/>
            <a:ext cx="8153400" cy="42465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/>
              <a:t>实验目的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en-US" altLang="zh-CN" dirty="0"/>
              <a:t>1</a:t>
            </a:r>
            <a:r>
              <a:rPr lang="zh-CN" altLang="en-US" dirty="0"/>
              <a:t>、学习掌握基本</a:t>
            </a:r>
            <a:r>
              <a:rPr lang="en-US" altLang="zh-CN" dirty="0"/>
              <a:t>RS</a:t>
            </a:r>
            <a:r>
              <a:rPr lang="zh-CN" altLang="en-US" dirty="0"/>
              <a:t>触发器，</a:t>
            </a:r>
            <a:r>
              <a:rPr lang="en-US" altLang="zh-CN" dirty="0"/>
              <a:t>D</a:t>
            </a:r>
            <a:r>
              <a:rPr lang="zh-CN" altLang="en-US" dirty="0"/>
              <a:t>触发器和</a:t>
            </a:r>
            <a:r>
              <a:rPr lang="en-US" altLang="zh-CN" dirty="0"/>
              <a:t>JK</a:t>
            </a:r>
            <a:r>
              <a:rPr lang="zh-CN" altLang="en-US" dirty="0"/>
              <a:t>触发器的逻辑功能和测试方法。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en-US" altLang="zh-CN" dirty="0"/>
              <a:t>2</a:t>
            </a:r>
            <a:r>
              <a:rPr lang="zh-CN" altLang="en-US" dirty="0"/>
              <a:t>、初步了解时序逻辑电路特征。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/>
              <a:t>实验原理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zh-CN" altLang="en-US" dirty="0"/>
              <a:t>触发器是时序逻辑电路的基本单元，能够存储一位二值信号。它是一种具有记忆功能的时序器件，输出状态不仅与输入信号有关，还与输入信号的次序有关。触发器必须具备以下两个基本特点：</a:t>
            </a:r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en-US" altLang="zh-CN" dirty="0"/>
              <a:t>1</a:t>
            </a:r>
            <a:r>
              <a:rPr lang="zh-CN" altLang="en-US" dirty="0"/>
              <a:t>、具有两个能自行保持的稳定状态，用来表示逻辑状态的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 eaLnBrk="1" hangingPunct="1">
              <a:spcBef>
                <a:spcPct val="50000"/>
              </a:spcBef>
              <a:defRPr/>
            </a:pPr>
            <a:r>
              <a:rPr lang="en-US" altLang="zh-CN" dirty="0"/>
              <a:t>2</a:t>
            </a:r>
            <a:r>
              <a:rPr lang="zh-CN" altLang="en-US" dirty="0"/>
              <a:t>、根据不同的输入信号以及次序，可以置成</a:t>
            </a:r>
            <a:r>
              <a:rPr lang="en-US" altLang="zh-CN" dirty="0"/>
              <a:t>1</a:t>
            </a:r>
            <a:r>
              <a:rPr lang="zh-CN" altLang="en-US" dirty="0"/>
              <a:t>或</a:t>
            </a:r>
            <a:r>
              <a:rPr lang="en-US" altLang="zh-CN" dirty="0"/>
              <a:t>0</a:t>
            </a:r>
            <a:r>
              <a:rPr lang="zh-CN" altLang="en-US" dirty="0"/>
              <a:t>的状态。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>
            <a:extLst>
              <a:ext uri="{FF2B5EF4-FFF2-40B4-BE49-F238E27FC236}">
                <a16:creationId xmlns:a16="http://schemas.microsoft.com/office/drawing/2014/main" id="{19F7F989-EE16-0136-9608-9FFB1715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7993063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5">
            <a:extLst>
              <a:ext uri="{FF2B5EF4-FFF2-40B4-BE49-F238E27FC236}">
                <a16:creationId xmlns:a16="http://schemas.microsoft.com/office/drawing/2014/main" id="{9DE6B160-A79C-C688-1981-D6E02309A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2954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7476</a:t>
            </a:r>
            <a:r>
              <a:rPr lang="zh-CN" altLang="en-US"/>
              <a:t>工作模式和真值表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7476ljt">
            <a:extLst>
              <a:ext uri="{FF2B5EF4-FFF2-40B4-BE49-F238E27FC236}">
                <a16:creationId xmlns:a16="http://schemas.microsoft.com/office/drawing/2014/main" id="{DE47DBDD-5645-2901-3379-E34B97B1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79232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5">
            <a:extLst>
              <a:ext uri="{FF2B5EF4-FFF2-40B4-BE49-F238E27FC236}">
                <a16:creationId xmlns:a16="http://schemas.microsoft.com/office/drawing/2014/main" id="{50711E10-1E5E-17D7-A9EA-169D37A59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363" y="1112838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7476</a:t>
            </a:r>
            <a:r>
              <a:rPr lang="zh-CN" altLang="en-US"/>
              <a:t>逻辑图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5">
            <a:extLst>
              <a:ext uri="{FF2B5EF4-FFF2-40B4-BE49-F238E27FC236}">
                <a16:creationId xmlns:a16="http://schemas.microsoft.com/office/drawing/2014/main" id="{995AC0C6-F706-9C58-E4FB-46786E25A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8153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/>
              <a:t>数字电源输入的</a:t>
            </a:r>
            <a:r>
              <a:rPr lang="en-US" altLang="zh-CN" sz="2800"/>
              <a:t>gnd</a:t>
            </a:r>
            <a:r>
              <a:rPr lang="zh-CN" altLang="en-US" sz="2800"/>
              <a:t>与面包板旁的</a:t>
            </a:r>
            <a:r>
              <a:rPr lang="en-US" altLang="zh-CN" sz="2800"/>
              <a:t>gnd</a:t>
            </a:r>
            <a:r>
              <a:rPr lang="zh-CN" altLang="en-US" sz="2800"/>
              <a:t>要用导线共在一起</a:t>
            </a: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DEC0EE8-9248-B664-2FEE-2BB81FC8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3429000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B39F5FA2-01B9-DD09-2953-027F8C301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600"/>
            <a:ext cx="815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/>
              <a:t>探头测量方波时要校准：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370032FC-D311-0182-23B3-DC3FA60E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859338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32BBB86-A2BF-8CB0-5621-7E961EF0D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49704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4FE57B40-BE90-CF19-EAFA-67D2A0C0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85800"/>
            <a:ext cx="332740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7">
            <a:extLst>
              <a:ext uri="{FF2B5EF4-FFF2-40B4-BE49-F238E27FC236}">
                <a16:creationId xmlns:a16="http://schemas.microsoft.com/office/drawing/2014/main" id="{82E39FEE-48F5-324C-527A-65EA8594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11413"/>
            <a:ext cx="2209800" cy="44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6">
            <a:extLst>
              <a:ext uri="{FF2B5EF4-FFF2-40B4-BE49-F238E27FC236}">
                <a16:creationId xmlns:a16="http://schemas.microsoft.com/office/drawing/2014/main" id="{E4D38795-B03D-FB46-7519-02A4BF1D0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FFFF00"/>
                </a:solidFill>
              </a:rPr>
              <a:t>校准后</a:t>
            </a:r>
          </a:p>
        </p:txBody>
      </p:sp>
      <p:sp>
        <p:nvSpPr>
          <p:cNvPr id="14344" name="TextBox 7">
            <a:extLst>
              <a:ext uri="{FF2B5EF4-FFF2-40B4-BE49-F238E27FC236}">
                <a16:creationId xmlns:a16="http://schemas.microsoft.com/office/drawing/2014/main" id="{5A08C683-F821-9C65-5191-F9AD692C3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9812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FFFF00"/>
                </a:solidFill>
              </a:rPr>
              <a:t>校准前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64EE3535-6A01-17F9-B981-A38848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zh-CN" altLang="en-US" sz="4000"/>
              <a:t>低频方波用直流</a:t>
            </a:r>
            <a:r>
              <a:rPr lang="en-US" altLang="zh-CN" sz="4000"/>
              <a:t>dc</a:t>
            </a:r>
            <a:r>
              <a:rPr lang="zh-CN" altLang="en-US" sz="4000"/>
              <a:t>耦合的方式测量：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A3B2AFCE-807E-1B4E-881E-39819D616D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600200"/>
            <a:ext cx="6038850" cy="4525963"/>
          </a:xfrm>
          <a:noFill/>
        </p:spPr>
      </p:pic>
      <p:sp>
        <p:nvSpPr>
          <p:cNvPr id="15364" name="TextBox 3">
            <a:extLst>
              <a:ext uri="{FF2B5EF4-FFF2-40B4-BE49-F238E27FC236}">
                <a16:creationId xmlns:a16="http://schemas.microsoft.com/office/drawing/2014/main" id="{D9860D49-DEF2-26AD-1D3A-D904BBEA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133600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</a:rPr>
              <a:t>测量低频方波</a:t>
            </a:r>
            <a:r>
              <a:rPr lang="en-US" altLang="zh-CN">
                <a:solidFill>
                  <a:srgbClr val="FFFF00"/>
                </a:solidFill>
              </a:rPr>
              <a:t>--</a:t>
            </a:r>
            <a:r>
              <a:rPr lang="zh-CN" altLang="en-US">
                <a:solidFill>
                  <a:srgbClr val="FFFF00"/>
                </a:solidFill>
              </a:rPr>
              <a:t>交流耦合</a:t>
            </a:r>
          </a:p>
        </p:txBody>
      </p:sp>
      <p:sp>
        <p:nvSpPr>
          <p:cNvPr id="15365" name="TextBox 4">
            <a:extLst>
              <a:ext uri="{FF2B5EF4-FFF2-40B4-BE49-F238E27FC236}">
                <a16:creationId xmlns:a16="http://schemas.microsoft.com/office/drawing/2014/main" id="{5E8150E0-84BC-6AD5-7DD1-F112FA8A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86200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</a:rPr>
              <a:t>测量低频方波</a:t>
            </a:r>
            <a:r>
              <a:rPr lang="en-US" altLang="zh-CN">
                <a:solidFill>
                  <a:srgbClr val="FFFF00"/>
                </a:solidFill>
              </a:rPr>
              <a:t>—</a:t>
            </a:r>
            <a:r>
              <a:rPr lang="zh-CN" altLang="en-US">
                <a:solidFill>
                  <a:srgbClr val="FFFF00"/>
                </a:solidFill>
              </a:rPr>
              <a:t>直流耦合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91C7E62F-8878-A457-F076-98B3E099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zh-CN" altLang="en-US" sz="4000"/>
              <a:t>信号源</a:t>
            </a:r>
            <a:r>
              <a:rPr lang="en-US" altLang="zh-CN" sz="4000"/>
              <a:t>—set</a:t>
            </a:r>
            <a:r>
              <a:rPr lang="zh-CN" altLang="en-US" sz="4000"/>
              <a:t>成 </a:t>
            </a:r>
            <a:r>
              <a:rPr lang="en-US" altLang="zh-CN" sz="4000"/>
              <a:t>TTL</a:t>
            </a:r>
            <a:r>
              <a:rPr lang="zh-CN" altLang="en-US" sz="4000"/>
              <a:t>输出</a:t>
            </a:r>
          </a:p>
        </p:txBody>
      </p:sp>
      <p:sp>
        <p:nvSpPr>
          <p:cNvPr id="16387" name="内容占位符 3">
            <a:extLst>
              <a:ext uri="{FF2B5EF4-FFF2-40B4-BE49-F238E27FC236}">
                <a16:creationId xmlns:a16="http://schemas.microsoft.com/office/drawing/2014/main" id="{A9841B68-FE3B-DB8E-5D68-7BFFB2BF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7CF75B45-E1E8-A2F6-D7BB-6C901882B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534400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36285AD5-C05E-F942-4994-7020F888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数电实验中示波器的设置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FB48AE58-427E-1148-A686-2D1BE10759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355725"/>
            <a:ext cx="7248525" cy="5502275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E04BB61D-806E-B8BF-818D-B45AC36C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探头衰减系数要与示波器内的增益系数一致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1961C82B-3CFB-F7D9-B1E2-1A780DD0DB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24000"/>
            <a:ext cx="8939213" cy="3886200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0BF99034-7093-4684-9FB9-1E32E2D5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13A9D7A3-D87C-8D0D-5113-28C193BFD0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5125" y="1600200"/>
            <a:ext cx="5873750" cy="4525963"/>
          </a:xfr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60C945C6-DDB8-42CF-E62C-1FE7D104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CA21B53A-7EC8-5B3A-010F-0AB7B8FC5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98563"/>
            <a:ext cx="8997950" cy="4910137"/>
          </a:xfr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47477B6E-879C-A664-BCD9-75F7768E8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54075"/>
            <a:ext cx="7848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zh-CN" altLang="en-US"/>
              <a:t>触发器根据逻辑功能不同分为</a:t>
            </a:r>
            <a:r>
              <a:rPr lang="en-US" altLang="zh-CN"/>
              <a:t>RS</a:t>
            </a:r>
            <a:r>
              <a:rPr lang="zh-CN" altLang="en-US"/>
              <a:t>触发器、</a:t>
            </a:r>
            <a:r>
              <a:rPr lang="en-US" altLang="zh-CN"/>
              <a:t>JK</a:t>
            </a:r>
            <a:r>
              <a:rPr lang="zh-CN" altLang="en-US"/>
              <a:t>触发器、</a:t>
            </a:r>
            <a:r>
              <a:rPr lang="en-US" altLang="zh-CN"/>
              <a:t>T</a:t>
            </a:r>
            <a:r>
              <a:rPr lang="zh-CN" altLang="en-US"/>
              <a:t>触发器、</a:t>
            </a:r>
            <a:r>
              <a:rPr lang="en-US" altLang="zh-CN"/>
              <a:t>D</a:t>
            </a:r>
            <a:r>
              <a:rPr lang="zh-CN" altLang="en-US"/>
              <a:t>触发器等多种类型，不管哪一种触发器，它的输出状态不外乎置</a:t>
            </a:r>
            <a:r>
              <a:rPr lang="en-US" altLang="zh-CN"/>
              <a:t>0</a:t>
            </a:r>
            <a:r>
              <a:rPr lang="zh-CN" altLang="en-US"/>
              <a:t>、置</a:t>
            </a:r>
            <a:r>
              <a:rPr lang="en-US" altLang="zh-CN"/>
              <a:t>1</a:t>
            </a:r>
            <a:r>
              <a:rPr lang="zh-CN" altLang="en-US"/>
              <a:t>、保持或者翻转，并且各种触发器的输出表达式可以相互转换。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/>
              <a:t>本次实验内容主要包括</a:t>
            </a:r>
            <a:r>
              <a:rPr lang="en-US" altLang="zh-CN"/>
              <a:t>RS</a:t>
            </a:r>
            <a:r>
              <a:rPr lang="zh-CN" altLang="en-US"/>
              <a:t>触发器、</a:t>
            </a:r>
            <a:r>
              <a:rPr lang="en-US" altLang="zh-CN"/>
              <a:t>JK</a:t>
            </a:r>
            <a:r>
              <a:rPr lang="zh-CN" altLang="en-US"/>
              <a:t>触发器和</a:t>
            </a:r>
            <a:r>
              <a:rPr lang="en-US" altLang="zh-CN"/>
              <a:t>D</a:t>
            </a:r>
            <a:r>
              <a:rPr lang="zh-CN" altLang="en-US"/>
              <a:t>触发器，其中</a:t>
            </a:r>
            <a:r>
              <a:rPr lang="en-US" altLang="zh-CN"/>
              <a:t>JK</a:t>
            </a:r>
            <a:r>
              <a:rPr lang="zh-CN" altLang="en-US"/>
              <a:t>触发器和</a:t>
            </a:r>
            <a:r>
              <a:rPr lang="en-US" altLang="zh-CN"/>
              <a:t>D</a:t>
            </a:r>
            <a:r>
              <a:rPr lang="zh-CN" altLang="en-US"/>
              <a:t>触发器属于边沿触发器，</a:t>
            </a:r>
            <a:r>
              <a:rPr lang="en-US" altLang="zh-CN"/>
              <a:t>RS</a:t>
            </a:r>
            <a:r>
              <a:rPr lang="zh-CN" altLang="en-US"/>
              <a:t>触发器属于电平触发器。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/>
              <a:t>基本</a:t>
            </a:r>
            <a:r>
              <a:rPr lang="en-US" altLang="zh-CN"/>
              <a:t>RS</a:t>
            </a:r>
            <a:r>
              <a:rPr lang="zh-CN" altLang="en-US"/>
              <a:t>触发器是各种触发器电路中结构形式最简单的一种，同时，它又是许多复杂电路结构触发器的一个组成部分。图</a:t>
            </a:r>
            <a:r>
              <a:rPr lang="en-US" altLang="zh-CN"/>
              <a:t>5-1</a:t>
            </a:r>
            <a:r>
              <a:rPr lang="zh-CN" altLang="en-US"/>
              <a:t>和图</a:t>
            </a:r>
            <a:r>
              <a:rPr lang="en-US" altLang="zh-CN"/>
              <a:t>5-2</a:t>
            </a:r>
            <a:r>
              <a:rPr lang="zh-CN" altLang="en-US"/>
              <a:t>分别是用与非门组成的基本</a:t>
            </a:r>
            <a:r>
              <a:rPr lang="en-US" altLang="zh-CN"/>
              <a:t>RS</a:t>
            </a:r>
            <a:r>
              <a:rPr lang="zh-CN" altLang="en-US"/>
              <a:t>触发器和时钟型</a:t>
            </a:r>
            <a:r>
              <a:rPr lang="en-US" altLang="zh-CN"/>
              <a:t>RS</a:t>
            </a:r>
            <a:r>
              <a:rPr lang="zh-CN" altLang="en-US"/>
              <a:t>触发器。</a:t>
            </a:r>
            <a:endParaRPr lang="en-US" altLang="zh-CN"/>
          </a:p>
          <a:p>
            <a:pPr eaLnBrk="1" hangingPunct="1">
              <a:spcBef>
                <a:spcPts val="1200"/>
              </a:spcBef>
            </a:pPr>
            <a:r>
              <a:rPr lang="en-US" altLang="zh-CN"/>
              <a:t>D</a:t>
            </a:r>
            <a:r>
              <a:rPr lang="zh-CN" altLang="en-US"/>
              <a:t>触发器是具有置</a:t>
            </a:r>
            <a:r>
              <a:rPr lang="en-US" altLang="zh-CN"/>
              <a:t>0</a:t>
            </a:r>
            <a:r>
              <a:rPr lang="zh-CN" altLang="en-US"/>
              <a:t>、置</a:t>
            </a:r>
            <a:r>
              <a:rPr lang="en-US" altLang="zh-CN"/>
              <a:t>1</a:t>
            </a:r>
            <a:r>
              <a:rPr lang="zh-CN" altLang="en-US"/>
              <a:t>功能的触发器。</a:t>
            </a:r>
            <a:r>
              <a:rPr lang="en-US" altLang="zh-CN"/>
              <a:t>JK</a:t>
            </a:r>
            <a:r>
              <a:rPr lang="zh-CN" altLang="en-US"/>
              <a:t>触发器具有置</a:t>
            </a:r>
            <a:r>
              <a:rPr lang="en-US" altLang="zh-CN"/>
              <a:t>0</a:t>
            </a:r>
            <a:r>
              <a:rPr lang="zh-CN" altLang="en-US"/>
              <a:t>、置</a:t>
            </a:r>
            <a:r>
              <a:rPr lang="en-US" altLang="zh-CN"/>
              <a:t>1</a:t>
            </a:r>
            <a:r>
              <a:rPr lang="zh-CN" altLang="en-US"/>
              <a:t>、保持和翻转的功能，称为全功能触发器。</a:t>
            </a:r>
            <a:endParaRPr lang="en-US" altLang="zh-CN"/>
          </a:p>
          <a:p>
            <a:pPr eaLnBrk="1" hangingPunct="1">
              <a:spcBef>
                <a:spcPts val="1200"/>
              </a:spcBef>
            </a:pPr>
            <a:r>
              <a:rPr lang="zh-CN" altLang="en-US"/>
              <a:t>不同种类的触发器之间可以相互转换，转换的方法是在已有触发器的输入端前加入一个逻辑转换电路，使输出表达式满足所需触发器的特性方程。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>
            <a:extLst>
              <a:ext uri="{FF2B5EF4-FFF2-40B4-BE49-F238E27FC236}">
                <a16:creationId xmlns:a16="http://schemas.microsoft.com/office/drawing/2014/main" id="{CDF9FA8C-AEEE-485C-F4E0-614A993D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62000"/>
            <a:ext cx="3279775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5">
            <a:extLst>
              <a:ext uri="{FF2B5EF4-FFF2-40B4-BE49-F238E27FC236}">
                <a16:creationId xmlns:a16="http://schemas.microsoft.com/office/drawing/2014/main" id="{F80B96A6-4356-94A6-E8C3-777C13ADA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975" y="5894388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/>
              <a:t>     </a:t>
            </a:r>
            <a:r>
              <a:rPr lang="zh-CN" altLang="en-US"/>
              <a:t>图</a:t>
            </a:r>
            <a:r>
              <a:rPr lang="en-US" altLang="zh-CN"/>
              <a:t>5-1    </a:t>
            </a:r>
            <a:r>
              <a:rPr lang="zh-CN" altLang="en-US"/>
              <a:t>基本</a:t>
            </a:r>
            <a:r>
              <a:rPr lang="en-US" altLang="zh-CN"/>
              <a:t>RS</a:t>
            </a:r>
            <a:r>
              <a:rPr lang="zh-CN" altLang="en-US"/>
              <a:t>触发器</a:t>
            </a:r>
            <a:endParaRPr lang="en-US" altLang="zh-CN"/>
          </a:p>
        </p:txBody>
      </p:sp>
      <p:sp>
        <p:nvSpPr>
          <p:cNvPr id="5124" name="Text Box 6">
            <a:extLst>
              <a:ext uri="{FF2B5EF4-FFF2-40B4-BE49-F238E27FC236}">
                <a16:creationId xmlns:a16="http://schemas.microsoft.com/office/drawing/2014/main" id="{9F5CFB5C-4910-1FA4-5959-7ADB3E4C7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5800"/>
            <a:ext cx="3276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这个电路以低电平作为有效信号输入，</a:t>
            </a: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S</a:t>
            </a:r>
            <a:r>
              <a:rPr lang="zh-CN" altLang="en-US"/>
              <a:t>分别表示清零端和置</a:t>
            </a:r>
            <a:r>
              <a:rPr lang="en-US" altLang="zh-CN"/>
              <a:t>1</a:t>
            </a:r>
            <a:r>
              <a:rPr lang="zh-CN" altLang="en-US"/>
              <a:t>端，下列表格为其特性表。</a:t>
            </a:r>
          </a:p>
        </p:txBody>
      </p:sp>
      <p:graphicFrame>
        <p:nvGraphicFramePr>
          <p:cNvPr id="5254" name="Group 134">
            <a:extLst>
              <a:ext uri="{FF2B5EF4-FFF2-40B4-BE49-F238E27FC236}">
                <a16:creationId xmlns:a16="http://schemas.microsoft.com/office/drawing/2014/main" id="{828F0F42-625C-0B03-0AC9-8A93C048FFD1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914400" y="2057400"/>
          <a:ext cx="3048000" cy="3571875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19336754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666509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7667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3330447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n+1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18178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52157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7686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38907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437649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67478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451458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1*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402893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1*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07437"/>
                  </a:ext>
                </a:extLst>
              </a:tr>
            </a:tbl>
          </a:graphicData>
        </a:graphic>
      </p:graphicFrame>
      <p:sp>
        <p:nvSpPr>
          <p:cNvPr id="5177" name="Text Box 135">
            <a:extLst>
              <a:ext uri="{FF2B5EF4-FFF2-40B4-BE49-F238E27FC236}">
                <a16:creationId xmlns:a16="http://schemas.microsoft.com/office/drawing/2014/main" id="{9AD63C80-D2A4-0A79-69C3-6BD44E232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8" y="5761038"/>
            <a:ext cx="3433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* </a:t>
            </a:r>
            <a:r>
              <a:rPr lang="zh-CN" altLang="en-US"/>
              <a:t>表示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R</a:t>
            </a:r>
            <a:r>
              <a:rPr lang="zh-CN" altLang="en-US"/>
              <a:t>的</a:t>
            </a:r>
            <a:r>
              <a:rPr lang="en-US" altLang="zh-CN"/>
              <a:t>0</a:t>
            </a:r>
            <a:r>
              <a:rPr lang="zh-CN" altLang="en-US"/>
              <a:t>状态同时消失后触发器状态不定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F33672CE-3E70-0999-B104-81C2BCBAD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23925"/>
            <a:ext cx="7288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时钟型</a:t>
            </a:r>
            <a:r>
              <a:rPr lang="en-US" altLang="zh-CN"/>
              <a:t>RS</a:t>
            </a:r>
            <a:r>
              <a:rPr lang="zh-CN" altLang="en-US"/>
              <a:t>触发器的电路图和其触发翻转时序图如图</a:t>
            </a:r>
            <a:r>
              <a:rPr lang="en-US" altLang="zh-CN"/>
              <a:t>5-2</a:t>
            </a:r>
            <a:r>
              <a:rPr lang="zh-CN" altLang="en-US"/>
              <a:t>所示。</a:t>
            </a:r>
          </a:p>
        </p:txBody>
      </p:sp>
      <p:pic>
        <p:nvPicPr>
          <p:cNvPr id="6147" name="Picture 5" descr="时钟型">
            <a:extLst>
              <a:ext uri="{FF2B5EF4-FFF2-40B4-BE49-F238E27FC236}">
                <a16:creationId xmlns:a16="http://schemas.microsoft.com/office/drawing/2014/main" id="{5BA0A278-E955-9C4D-3882-706127DA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248400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6">
            <a:extLst>
              <a:ext uri="{FF2B5EF4-FFF2-40B4-BE49-F238E27FC236}">
                <a16:creationId xmlns:a16="http://schemas.microsoft.com/office/drawing/2014/main" id="{944D9B90-F6B2-9D9C-273E-D528EA80D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413" y="5334000"/>
            <a:ext cx="3886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图</a:t>
            </a:r>
            <a:r>
              <a:rPr lang="en-US" altLang="zh-CN"/>
              <a:t>5-2    </a:t>
            </a:r>
            <a:r>
              <a:rPr lang="zh-CN" altLang="en-US"/>
              <a:t>时钟型</a:t>
            </a:r>
            <a:r>
              <a:rPr lang="en-US" altLang="zh-CN"/>
              <a:t>RS</a:t>
            </a:r>
            <a:r>
              <a:rPr lang="zh-CN" altLang="en-US"/>
              <a:t>触发器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4">
            <a:extLst>
              <a:ext uri="{FF2B5EF4-FFF2-40B4-BE49-F238E27FC236}">
                <a16:creationId xmlns:a16="http://schemas.microsoft.com/office/drawing/2014/main" id="{E00573C8-7101-B1F2-3092-98B73F2B8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"/>
            <a:ext cx="7848600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实验内容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  <a:r>
              <a:rPr lang="zh-CN" altLang="en-US"/>
              <a:t>、用</a:t>
            </a:r>
            <a:r>
              <a:rPr lang="en-US" altLang="zh-CN"/>
              <a:t>7400</a:t>
            </a:r>
            <a:r>
              <a:rPr lang="zh-CN" altLang="en-US"/>
              <a:t>构成基本</a:t>
            </a:r>
            <a:r>
              <a:rPr lang="en-US" altLang="zh-CN"/>
              <a:t>RS</a:t>
            </a:r>
            <a:r>
              <a:rPr lang="zh-CN" altLang="en-US"/>
              <a:t>触发器和时钟型</a:t>
            </a:r>
            <a:r>
              <a:rPr lang="en-US" altLang="zh-CN"/>
              <a:t>RS</a:t>
            </a:r>
            <a:r>
              <a:rPr lang="zh-CN" altLang="en-US"/>
              <a:t>触发器（即同步</a:t>
            </a:r>
            <a:r>
              <a:rPr lang="en-US" altLang="zh-CN"/>
              <a:t>RS</a:t>
            </a:r>
            <a:r>
              <a:rPr lang="zh-CN" altLang="en-US"/>
              <a:t>触发器），输出端连接</a:t>
            </a:r>
            <a:r>
              <a:rPr lang="en-US" altLang="zh-CN"/>
              <a:t>LED</a:t>
            </a:r>
            <a:r>
              <a:rPr lang="zh-CN" altLang="en-US"/>
              <a:t>灯，输入端</a:t>
            </a: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S</a:t>
            </a:r>
            <a:r>
              <a:rPr lang="zh-CN" altLang="en-US"/>
              <a:t>用逻辑开关控制，做出其状态表。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7474</a:t>
            </a:r>
            <a:r>
              <a:rPr lang="zh-CN" altLang="en-US"/>
              <a:t>为</a:t>
            </a:r>
            <a:r>
              <a:rPr lang="en-US" altLang="zh-CN"/>
              <a:t>D</a:t>
            </a:r>
            <a:r>
              <a:rPr lang="zh-CN" altLang="en-US"/>
              <a:t>触发器，接好电路，检测其逻辑功能，在</a:t>
            </a:r>
            <a:r>
              <a:rPr lang="en-US" altLang="zh-CN"/>
              <a:t>CP</a:t>
            </a:r>
            <a:r>
              <a:rPr lang="zh-CN" altLang="en-US"/>
              <a:t>端输入连续脉冲（</a:t>
            </a:r>
            <a:r>
              <a:rPr lang="en-US" altLang="zh-CN"/>
              <a:t>TTL</a:t>
            </a:r>
            <a:r>
              <a:rPr lang="zh-CN" altLang="en-US"/>
              <a:t>方波），观察记录</a:t>
            </a:r>
            <a:r>
              <a:rPr lang="en-US" altLang="zh-CN"/>
              <a:t>D=1</a:t>
            </a:r>
            <a:r>
              <a:rPr lang="zh-CN" altLang="en-US"/>
              <a:t>，</a:t>
            </a:r>
            <a:r>
              <a:rPr lang="en-US" altLang="zh-CN"/>
              <a:t>D=0</a:t>
            </a:r>
            <a:r>
              <a:rPr lang="zh-CN" altLang="en-US"/>
              <a:t>，</a:t>
            </a:r>
            <a:r>
              <a:rPr lang="en-US" altLang="zh-CN"/>
              <a:t>D=    </a:t>
            </a:r>
            <a:r>
              <a:rPr lang="zh-CN" altLang="en-US"/>
              <a:t>时的输出波形，将时钟信号与输出波形对照，观察触发翻转时刻，解释</a:t>
            </a:r>
            <a:r>
              <a:rPr lang="en-US" altLang="zh-CN"/>
              <a:t>D</a:t>
            </a:r>
            <a:r>
              <a:rPr lang="zh-CN" altLang="en-US"/>
              <a:t>触发器的特点。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7476</a:t>
            </a:r>
            <a:r>
              <a:rPr lang="zh-CN" altLang="en-US"/>
              <a:t>为</a:t>
            </a:r>
            <a:r>
              <a:rPr lang="en-US" altLang="zh-CN"/>
              <a:t>JK</a:t>
            </a:r>
            <a:r>
              <a:rPr lang="zh-CN" altLang="en-US"/>
              <a:t>触发器，连接电路，在</a:t>
            </a:r>
            <a:r>
              <a:rPr lang="en-US" altLang="zh-CN"/>
              <a:t>CP</a:t>
            </a:r>
            <a:r>
              <a:rPr lang="zh-CN" altLang="en-US"/>
              <a:t>端输入连续脉冲，分别设置</a:t>
            </a:r>
            <a:r>
              <a:rPr lang="en-US" altLang="zh-CN"/>
              <a:t>J=1</a:t>
            </a:r>
            <a:r>
              <a:rPr lang="zh-CN" altLang="en-US"/>
              <a:t>，</a:t>
            </a:r>
            <a:r>
              <a:rPr lang="en-US" altLang="zh-CN"/>
              <a:t>K=0</a:t>
            </a:r>
            <a:r>
              <a:rPr lang="zh-CN" altLang="en-US"/>
              <a:t>；</a:t>
            </a:r>
            <a:r>
              <a:rPr lang="en-US" altLang="zh-CN"/>
              <a:t>J=0</a:t>
            </a:r>
            <a:r>
              <a:rPr lang="zh-CN" altLang="en-US"/>
              <a:t>，</a:t>
            </a:r>
            <a:r>
              <a:rPr lang="en-US" altLang="zh-CN"/>
              <a:t>K=1</a:t>
            </a:r>
            <a:r>
              <a:rPr lang="zh-CN" altLang="en-US"/>
              <a:t>；</a:t>
            </a:r>
            <a:r>
              <a:rPr lang="en-US" altLang="zh-CN"/>
              <a:t>J=1</a:t>
            </a:r>
            <a:r>
              <a:rPr lang="zh-CN" altLang="en-US"/>
              <a:t>，</a:t>
            </a:r>
            <a:r>
              <a:rPr lang="en-US" altLang="zh-CN"/>
              <a:t>K=1</a:t>
            </a:r>
            <a:r>
              <a:rPr lang="zh-CN" altLang="en-US"/>
              <a:t>时，</a:t>
            </a:r>
            <a:r>
              <a:rPr lang="en-US" altLang="zh-CN"/>
              <a:t>7476</a:t>
            </a:r>
            <a:r>
              <a:rPr lang="zh-CN" altLang="en-US"/>
              <a:t>对应的输出波形，并将时钟信号与输出波形对照，观察出发翻转时刻，解释</a:t>
            </a:r>
            <a:r>
              <a:rPr lang="en-US" altLang="zh-CN"/>
              <a:t>JK</a:t>
            </a:r>
            <a:r>
              <a:rPr lang="zh-CN" altLang="en-US"/>
              <a:t>触发器特点。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  <a:r>
              <a:rPr lang="zh-CN" altLang="en-US"/>
              <a:t>、用</a:t>
            </a:r>
            <a:r>
              <a:rPr lang="en-US" altLang="zh-CN"/>
              <a:t>D</a:t>
            </a:r>
            <a:r>
              <a:rPr lang="zh-CN" altLang="en-US"/>
              <a:t>触发器</a:t>
            </a:r>
            <a:r>
              <a:rPr lang="en-US" altLang="zh-CN"/>
              <a:t>7474</a:t>
            </a:r>
            <a:r>
              <a:rPr lang="zh-CN" altLang="en-US"/>
              <a:t>实现两位二进制加法计数器。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5</a:t>
            </a:r>
            <a:r>
              <a:rPr lang="zh-CN" altLang="en-US"/>
              <a:t>、如何连接电路将</a:t>
            </a:r>
            <a:r>
              <a:rPr lang="en-US" altLang="zh-CN"/>
              <a:t>D</a:t>
            </a:r>
            <a:r>
              <a:rPr lang="zh-CN" altLang="en-US"/>
              <a:t>触发器和</a:t>
            </a:r>
            <a:r>
              <a:rPr lang="en-US" altLang="zh-CN"/>
              <a:t>JK</a:t>
            </a:r>
            <a:r>
              <a:rPr lang="zh-CN" altLang="en-US"/>
              <a:t>触发器相互转换。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6</a:t>
            </a:r>
            <a:r>
              <a:rPr lang="zh-CN" altLang="en-US"/>
              <a:t>、（选作）用</a:t>
            </a:r>
            <a:r>
              <a:rPr lang="en-US" altLang="zh-CN"/>
              <a:t>7400</a:t>
            </a:r>
            <a:r>
              <a:rPr lang="zh-CN" altLang="en-US"/>
              <a:t>和</a:t>
            </a:r>
            <a:r>
              <a:rPr lang="en-US" altLang="zh-CN"/>
              <a:t>7474</a:t>
            </a:r>
            <a:r>
              <a:rPr lang="zh-CN" altLang="en-US"/>
              <a:t>做一个单脉冲产生电路，每输入一个上升沿，电路输出一个脉冲，</a:t>
            </a:r>
            <a:r>
              <a:rPr lang="en-US" altLang="zh-CN"/>
              <a:t>LED</a:t>
            </a:r>
            <a:r>
              <a:rPr lang="zh-CN" altLang="en-US"/>
              <a:t>灯闪一下。</a:t>
            </a:r>
          </a:p>
        </p:txBody>
      </p:sp>
      <p:graphicFrame>
        <p:nvGraphicFramePr>
          <p:cNvPr id="1026" name="Object 5">
            <a:extLst>
              <a:ext uri="{FF2B5EF4-FFF2-40B4-BE49-F238E27FC236}">
                <a16:creationId xmlns:a16="http://schemas.microsoft.com/office/drawing/2014/main" id="{F7318012-DA07-BBDC-33D7-BA04A5FAA1BC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5751513" y="2438400"/>
          <a:ext cx="1920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334" imgH="241195" progId="Equation.DSMT4">
                  <p:embed/>
                </p:oleObj>
              </mc:Choice>
              <mc:Fallback>
                <p:oleObj name="Equation" r:id="rId2" imgW="152334" imgH="2411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513" y="2438400"/>
                        <a:ext cx="1920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>
            <a:extLst>
              <a:ext uri="{FF2B5EF4-FFF2-40B4-BE49-F238E27FC236}">
                <a16:creationId xmlns:a16="http://schemas.microsoft.com/office/drawing/2014/main" id="{4D210F06-A9C1-82D3-7A16-D460D445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209800"/>
            <a:ext cx="29908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5">
            <a:extLst>
              <a:ext uri="{FF2B5EF4-FFF2-40B4-BE49-F238E27FC236}">
                <a16:creationId xmlns:a16="http://schemas.microsoft.com/office/drawing/2014/main" id="{ED62669F-806C-16A8-B7C6-6A76AB7A9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14563"/>
            <a:ext cx="277653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10">
            <a:extLst>
              <a:ext uri="{FF2B5EF4-FFF2-40B4-BE49-F238E27FC236}">
                <a16:creationId xmlns:a16="http://schemas.microsoft.com/office/drawing/2014/main" id="{13EB4DC1-4E75-7592-5631-58CBE088E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5572125"/>
            <a:ext cx="502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图</a:t>
            </a:r>
            <a:r>
              <a:rPr lang="en-US" altLang="zh-CN"/>
              <a:t>5-3    7474</a:t>
            </a:r>
            <a:r>
              <a:rPr lang="zh-CN" altLang="en-US"/>
              <a:t>和</a:t>
            </a:r>
            <a:r>
              <a:rPr lang="en-US" altLang="zh-CN"/>
              <a:t>7476</a:t>
            </a:r>
            <a:r>
              <a:rPr lang="zh-CN" altLang="en-US"/>
              <a:t>管脚图</a:t>
            </a:r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4A78C2C5-35D6-0F9D-C5E9-5364004F2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3400"/>
            <a:ext cx="7848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/>
              <a:t>思考题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1</a:t>
            </a:r>
            <a:r>
              <a:rPr lang="zh-CN" altLang="en-US"/>
              <a:t>、用与非门构成的基本</a:t>
            </a:r>
            <a:r>
              <a:rPr lang="en-US" altLang="zh-CN"/>
              <a:t>RS</a:t>
            </a:r>
            <a:r>
              <a:rPr lang="zh-CN" altLang="en-US"/>
              <a:t>触发器的约束条件是什么？</a:t>
            </a:r>
            <a:endParaRPr lang="en-US" altLang="zh-CN"/>
          </a:p>
          <a:p>
            <a:pPr eaLnBrk="1" hangingPunct="1">
              <a:spcBef>
                <a:spcPct val="50000"/>
              </a:spcBef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7474</a:t>
            </a:r>
            <a:r>
              <a:rPr lang="zh-CN" altLang="zh-CN"/>
              <a:t>和</a:t>
            </a:r>
            <a:r>
              <a:rPr lang="en-US" altLang="zh-CN"/>
              <a:t>7476</a:t>
            </a:r>
            <a:r>
              <a:rPr lang="zh-CN" altLang="zh-CN"/>
              <a:t>是</a:t>
            </a:r>
            <a:r>
              <a:rPr lang="zh-CN" altLang="en-US"/>
              <a:t>正</a:t>
            </a:r>
            <a:r>
              <a:rPr lang="zh-CN" altLang="zh-CN"/>
              <a:t>沿</a:t>
            </a:r>
            <a:r>
              <a:rPr lang="zh-CN" altLang="en-US"/>
              <a:t>触发</a:t>
            </a:r>
            <a:r>
              <a:rPr lang="zh-CN" altLang="zh-CN"/>
              <a:t>还是</a:t>
            </a:r>
            <a:r>
              <a:rPr lang="zh-CN" altLang="en-US"/>
              <a:t>负</a:t>
            </a:r>
            <a:r>
              <a:rPr lang="zh-CN" altLang="zh-CN"/>
              <a:t>沿</a:t>
            </a:r>
            <a:r>
              <a:rPr lang="zh-CN" altLang="en-US"/>
              <a:t>触发</a:t>
            </a:r>
            <a:r>
              <a:rPr lang="zh-CN" altLang="zh-CN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R96A0349">
            <a:extLst>
              <a:ext uri="{FF2B5EF4-FFF2-40B4-BE49-F238E27FC236}">
                <a16:creationId xmlns:a16="http://schemas.microsoft.com/office/drawing/2014/main" id="{1FA67240-9E07-5F8D-A5CC-F23F71D3F580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229600" cy="3846513"/>
          </a:xfrm>
          <a:noFill/>
          <a:ln w="1270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8195" name="Text Box 10">
            <a:extLst>
              <a:ext uri="{FF2B5EF4-FFF2-40B4-BE49-F238E27FC236}">
                <a16:creationId xmlns:a16="http://schemas.microsoft.com/office/drawing/2014/main" id="{12E9BE85-27B7-6FD6-1FE9-BC1A9620E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5373688"/>
            <a:ext cx="502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图</a:t>
            </a:r>
            <a:r>
              <a:rPr lang="en-US" altLang="zh-CN"/>
              <a:t>5-4    </a:t>
            </a:r>
            <a:r>
              <a:rPr lang="zh-CN" altLang="en-US"/>
              <a:t>单脉冲产生电路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7474zzb">
            <a:extLst>
              <a:ext uri="{FF2B5EF4-FFF2-40B4-BE49-F238E27FC236}">
                <a16:creationId xmlns:a16="http://schemas.microsoft.com/office/drawing/2014/main" id="{CD062900-673F-22D7-6978-F920EC38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783748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5">
            <a:extLst>
              <a:ext uri="{FF2B5EF4-FFF2-40B4-BE49-F238E27FC236}">
                <a16:creationId xmlns:a16="http://schemas.microsoft.com/office/drawing/2014/main" id="{427BC050-C152-393E-E466-8026F8FBE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6002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7474</a:t>
            </a:r>
            <a:r>
              <a:rPr lang="zh-CN" altLang="en-US"/>
              <a:t>的工作模式和真值表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7474ljt">
            <a:extLst>
              <a:ext uri="{FF2B5EF4-FFF2-40B4-BE49-F238E27FC236}">
                <a16:creationId xmlns:a16="http://schemas.microsoft.com/office/drawing/2014/main" id="{C2769F84-50A1-84EF-FCF0-9B32DABC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280400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6">
            <a:extLst>
              <a:ext uri="{FF2B5EF4-FFF2-40B4-BE49-F238E27FC236}">
                <a16:creationId xmlns:a16="http://schemas.microsoft.com/office/drawing/2014/main" id="{2E058940-AD65-7D06-DE83-2D83EE27A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838200"/>
            <a:ext cx="342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/>
              <a:t>7474</a:t>
            </a:r>
            <a:r>
              <a:rPr lang="zh-CN" altLang="en-US"/>
              <a:t>逻辑图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810</Words>
  <Application>Microsoft Office PowerPoint</Application>
  <PresentationFormat>全屏显示(4:3)</PresentationFormat>
  <Paragraphs>80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宋体</vt:lpstr>
      <vt:lpstr>Calibri</vt:lpstr>
      <vt:lpstr>默认设计模板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低频方波用直流dc耦合的方式测量：</vt:lpstr>
      <vt:lpstr>信号源—set成 TTL输出</vt:lpstr>
      <vt:lpstr>数电实验中示波器的设置</vt:lpstr>
      <vt:lpstr>探头衰减系数要与示波器内的增益系数一致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刘修铭</dc:creator>
  <cp:lastModifiedBy>刘 修铭</cp:lastModifiedBy>
  <cp:revision>66</cp:revision>
  <cp:lastPrinted>1601-01-01T00:00:00Z</cp:lastPrinted>
  <dcterms:created xsi:type="dcterms:W3CDTF">1601-01-01T00:00:00Z</dcterms:created>
  <dcterms:modified xsi:type="dcterms:W3CDTF">2022-10-11T01:32:43Z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